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9" r:id="rId3"/>
    <p:sldId id="259" r:id="rId4"/>
    <p:sldId id="270" r:id="rId5"/>
    <p:sldId id="271" r:id="rId6"/>
    <p:sldId id="272" r:id="rId7"/>
    <p:sldId id="273" r:id="rId8"/>
    <p:sldId id="264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014067"/>
    <a:srgbClr val="014E7D"/>
    <a:srgbClr val="013657"/>
    <a:srgbClr val="01456F"/>
    <a:srgbClr val="014B79"/>
    <a:srgbClr val="0937C9"/>
    <a:srgbClr val="002774"/>
    <a:srgbClr val="929A4A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94674" autoAdjust="0"/>
  </p:normalViewPr>
  <p:slideViewPr>
    <p:cSldViewPr snapToGrid="0" showGuides="1">
      <p:cViewPr varScale="1">
        <p:scale>
          <a:sx n="76" d="100"/>
          <a:sy n="76" d="100"/>
        </p:scale>
        <p:origin x="678" y="96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33DA82-3F88-44B8-BD04-AA40EEE84FBF}" type="datetime1">
              <a:rPr lang="ru-RU" smtClean="0"/>
              <a:t>06.06.2023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1072A3-100F-40A9-915F-8D2D9E6962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690D7-6006-41CE-9478-6ADEF6469083}" type="datetime1">
              <a:rPr lang="ru-RU" smtClean="0"/>
              <a:pPr/>
              <a:t>06.06.2023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230CFA-805A-4FD3-B3A0-DAAA5993DA1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18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845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454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8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920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8917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74596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47377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Текст 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Объект 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4" name="Объект 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60695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0065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0840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7A5C384-78D0-4088-9411-AB679057477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Надпись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0" name="Параллелограмм 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Надпись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Диагональная полоса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1" name="Параллелограмм 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EDAB3FE-9015-40FD-A870-D81B5A86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НАЖМИТЕ ДЛЯ ИЗМЕНЕНИЯ СТИЛЯ ПОДЗАГОЛОВКА</a:t>
            </a:r>
          </a:p>
        </p:txBody>
      </p:sp>
      <p:sp>
        <p:nvSpPr>
          <p:cNvPr id="2" name="Заголовок 1" title="Название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 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45720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НАЖМИТЕ ДЛЯ ИЗМЕНЕНИЯ СТИЛЯ ПОДЗАГОЛОВКА</a:t>
            </a:r>
          </a:p>
        </p:txBody>
      </p:sp>
      <p:sp>
        <p:nvSpPr>
          <p:cNvPr id="19" name="Заголовок 1" title="Название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5" name="Надпись 14">
            <a:extLst>
              <a:ext uri="{FF2B5EF4-FFF2-40B4-BE49-F238E27FC236}">
                <a16:creationId xmlns:a16="http://schemas.microsoft.com/office/drawing/2014/main" id="{5E24A5A7-66A2-7F43-9A7A-5E13F74F8C0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7" name="Текст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 3" title="Пункты маркированного списка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 5" title="Пункты маркированного списка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4" name="Текст 4" title="Подзаголовок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НАЖМИТЕ ДЛЯ ИЗМЕНЕНИЯ СТИЛЯ ПОДЗАГОЛОВКА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FB39FF5-7AF5-4963-9346-2640496A330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Диагональная полоса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араллелограмм 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3" name="Параллелограмм 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34" name="Текст 4" title="Подзаголовок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Добавьте текст здесь</a:t>
            </a:r>
          </a:p>
        </p:txBody>
      </p:sp>
      <p:sp>
        <p:nvSpPr>
          <p:cNvPr id="20" name="Диаграмма 2" title="Диаграмма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/>
              <a:t>Вставка диаграммы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9EF72CE-34D2-4581-98D2-89218BC1B4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37" name="Текст 4" title="Подзаголовок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  <p:sp>
        <p:nvSpPr>
          <p:cNvPr id="15" name="Таблица 11" title="Таблица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Вставка таблицы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Рисунок 31" title="Изображение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 title="Название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0A6720D-B182-4290-BD91-1D1E4D930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Веб-сайт компании</a:t>
            </a:r>
          </a:p>
        </p:txBody>
      </p:sp>
      <p:sp>
        <p:nvSpPr>
          <p:cNvPr id="14" name="Форма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 dirty="0"/>
          </a:p>
        </p:txBody>
      </p:sp>
      <p:sp>
        <p:nvSpPr>
          <p:cNvPr id="15" name="Форма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 dirty="0"/>
          </a:p>
        </p:txBody>
      </p:sp>
      <p:sp>
        <p:nvSpPr>
          <p:cNvPr id="19" name="Форма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 dirty="0"/>
          </a:p>
        </p:txBody>
      </p:sp>
      <p:sp>
        <p:nvSpPr>
          <p:cNvPr id="20" name="Форма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 dirty="0"/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fld id="{8699F50C-BE38-4BD0-BA84-9B090E1F2B9B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09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692" r:id="rId17"/>
    <p:sldLayoutId id="2147483697" r:id="rId18"/>
    <p:sldLayoutId id="2147483674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webp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адпись 20">
            <a:extLst>
              <a:ext uri="{FF2B5EF4-FFF2-40B4-BE49-F238E27FC236}">
                <a16:creationId xmlns:a16="http://schemas.microsoft.com/office/drawing/2014/main" id="{FC9A1C71-347B-44A9-88B4-692D9731582D}"/>
              </a:ext>
            </a:extLst>
          </p:cNvPr>
          <p:cNvSpPr txBox="1"/>
          <p:nvPr/>
        </p:nvSpPr>
        <p:spPr>
          <a:xfrm>
            <a:off x="2946258" y="358306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endParaRPr lang="ru-RU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026" y="593753"/>
            <a:ext cx="2990817" cy="779445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5400" b="0" dirty="0">
                <a:solidFill>
                  <a:schemeClr val="bg1"/>
                </a:solidFill>
              </a:rPr>
              <a:t>СтройТех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730" y="1565823"/>
            <a:ext cx="5780461" cy="910580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ru-RU" sz="3600" dirty="0">
                <a:solidFill>
                  <a:schemeClr val="bg1"/>
                </a:solidFill>
              </a:rPr>
              <a:t>Современные технологии в строительной индустрии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8FA788-ECF9-6BDB-2452-FB124C3AD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258" y="3000717"/>
            <a:ext cx="6443391" cy="32459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>
            <a:extLst>
              <a:ext uri="{FF2B5EF4-FFF2-40B4-BE49-F238E27FC236}">
                <a16:creationId xmlns:a16="http://schemas.microsoft.com/office/drawing/2014/main" id="{DFE11F38-F66B-4F95-8224-6CCA69D57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930" y="948060"/>
            <a:ext cx="6117708" cy="91058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rtl="0"/>
            <a:r>
              <a:rPr lang="ru-RU" sz="3600" i="1" dirty="0">
                <a:solidFill>
                  <a:schemeClr val="bg1"/>
                </a:solidFill>
              </a:rPr>
              <a:t>Дорогие друзья</a:t>
            </a:r>
            <a:br>
              <a:rPr lang="ru-RU" sz="3600" i="1" dirty="0">
                <a:solidFill>
                  <a:schemeClr val="bg1"/>
                </a:solidFill>
              </a:rPr>
            </a:br>
            <a:r>
              <a:rPr lang="ru-RU" sz="3600" i="1" dirty="0">
                <a:solidFill>
                  <a:schemeClr val="bg1"/>
                </a:solidFill>
              </a:rPr>
              <a:t>Команда СтройТех рада приветствовать вас!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1DCFA8A2-3FB8-48CA-933D-0800A9D2A2A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161140" y="2906349"/>
            <a:ext cx="4914900" cy="3028950"/>
          </a:xfrm>
          <a:prstGeom prst="rect">
            <a:avLst/>
          </a:prstGeom>
        </p:spPr>
        <p:txBody>
          <a:bodyPr rtlCol="0"/>
          <a:lstStyle/>
          <a:p>
            <a:pPr marL="0" indent="0" rtl="0">
              <a:buClr>
                <a:schemeClr val="accent2"/>
              </a:buClr>
              <a:buNone/>
            </a:pPr>
            <a:r>
              <a:rPr lang="ru-RU" sz="2800" i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Наша компания вошла в первую тройку лидеров по продажам Специализированной техники!</a:t>
            </a:r>
          </a:p>
          <a:p>
            <a:pPr marL="0" indent="0" rtl="0">
              <a:buClr>
                <a:schemeClr val="accent2"/>
              </a:buClr>
              <a:buNone/>
            </a:pPr>
            <a:endParaRPr lang="ru-RU" i="1" dirty="0"/>
          </a:p>
        </p:txBody>
      </p:sp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</p:spPr>
        <p:txBody>
          <a:bodyPr rtlCol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8699F50C-BE38-4BD0-BA84-9B090E1F2B9B}" type="slidenum">
              <a:rPr lang="ru-RU" smtClean="0"/>
              <a:pPr rtl="0"/>
              <a:t>2</a:t>
            </a:fld>
            <a:endParaRPr lang="ru-RU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2703F38-67BA-69BE-F5B5-26C14DD446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233" t="-6974" r="563" b="-1235"/>
          <a:stretch/>
        </p:blipFill>
        <p:spPr>
          <a:xfrm>
            <a:off x="1551804" y="3306762"/>
            <a:ext cx="5534025" cy="32321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1516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468" y="1552754"/>
            <a:ext cx="1675008" cy="837742"/>
          </a:xfrm>
        </p:spPr>
        <p:txBody>
          <a:bodyPr rtlCol="0"/>
          <a:lstStyle/>
          <a:p>
            <a:pPr rt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нас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53469036-D1FB-4164-96AE-B6D8CECCF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565273"/>
            <a:ext cx="6832600" cy="699108"/>
          </a:xfrm>
        </p:spPr>
        <p:txBody>
          <a:bodyPr rtlCol="0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kern="0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Компания </a:t>
            </a:r>
            <a:r>
              <a:rPr lang="ru-RU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«СтройТех» основана в 2014 г</a:t>
            </a:r>
            <a:r>
              <a:rPr lang="ru-RU" sz="18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b="1" kern="0" dirty="0">
              <a:solidFill>
                <a:srgbClr val="383838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468" y="2914827"/>
            <a:ext cx="5006780" cy="4302125"/>
          </a:xfrm>
        </p:spPr>
        <p:txBody>
          <a:bodyPr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kern="0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СтройТех – это 9 лет успешной работы</a:t>
            </a:r>
            <a:endParaRPr lang="ru-RU" sz="1600" dirty="0">
              <a:solidFill>
                <a:schemeClr val="accent1">
                  <a:lumMod val="90000"/>
                  <a:lumOff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ru-RU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Специализируемся на сервисном обслуживании спец техники и являемся поставщиком оборудования для устройства полусухой стяжки </a:t>
            </a:r>
            <a:endParaRPr lang="ru-RU" sz="1600" kern="0" dirty="0">
              <a:solidFill>
                <a:schemeClr val="accent1">
                  <a:lumMod val="90000"/>
                  <a:lumOff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endParaRPr lang="ru-RU" sz="1600" kern="0" dirty="0">
              <a:solidFill>
                <a:schemeClr val="accent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ru-RU" sz="1600" kern="0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осуществляем поставку, обслуживание, ремонт и аренду: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0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компрессорного оборудования,</a:t>
            </a:r>
            <a:endParaRPr lang="ru-RU" sz="1600" kern="100" dirty="0">
              <a:solidFill>
                <a:schemeClr val="accent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0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передвижные винтовые компрессоры,</a:t>
            </a:r>
            <a:endParaRPr lang="ru-RU" sz="1600" kern="100" dirty="0">
              <a:solidFill>
                <a:schemeClr val="accent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0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компрессоры дизельные;</a:t>
            </a:r>
            <a:endParaRPr lang="ru-RU" sz="1600" kern="100" dirty="0">
              <a:solidFill>
                <a:schemeClr val="accent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0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дизельные генераторы;</a:t>
            </a:r>
            <a:endParaRPr lang="ru-RU" sz="1600" kern="100" dirty="0">
              <a:solidFill>
                <a:schemeClr val="accent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0" dirty="0" err="1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растворонасосы</a:t>
            </a:r>
            <a:endParaRPr lang="ru-RU" sz="1600" kern="100" dirty="0">
              <a:solidFill>
                <a:schemeClr val="accent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0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пневмонагнетатели </a:t>
            </a:r>
            <a:endParaRPr lang="ru-RU" sz="1600" kern="100" dirty="0">
              <a:solidFill>
                <a:schemeClr val="accent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0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бетононасосы</a:t>
            </a:r>
            <a:endParaRPr lang="ru-RU" sz="1600" kern="100" dirty="0">
              <a:solidFill>
                <a:schemeClr val="accent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endParaRPr lang="ru-RU" sz="14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3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DB0B30-77DC-821E-293F-ACA7A56882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5586" r="255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2005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>
            <a:extLst>
              <a:ext uri="{FF2B5EF4-FFF2-40B4-BE49-F238E27FC236}">
                <a16:creationId xmlns:a16="http://schemas.microsoft.com/office/drawing/2014/main" id="{2D1CD4EB-18C9-02DE-7755-7530155E1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04" y="2179951"/>
            <a:ext cx="6288521" cy="526357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ru-RU" sz="5600" kern="0" dirty="0">
              <a:solidFill>
                <a:schemeClr val="accent1">
                  <a:lumMod val="90000"/>
                  <a:lumOff val="10000"/>
                </a:schemeClr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5600" b="1" kern="0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Начиная с 2022-го года, компания «СтройТех» открыла свои филиалы в Астане и Москве</a:t>
            </a:r>
            <a:r>
              <a:rPr lang="ru-RU" sz="5600" kern="0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5600" kern="100" dirty="0">
              <a:solidFill>
                <a:schemeClr val="accent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5600" kern="0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Имеем собственный склад запасных частей и расходных материалов.</a:t>
            </a:r>
            <a:r>
              <a:rPr lang="ru-RU" sz="5600" kern="100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5600" kern="0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позволяет нам провести оперативное обслуживание и ремонт техники.</a:t>
            </a:r>
            <a:endParaRPr lang="ru-RU" sz="5600" kern="100" dirty="0">
              <a:solidFill>
                <a:schemeClr val="accent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1500"/>
              </a:spcAft>
              <a:buNone/>
            </a:pPr>
            <a:r>
              <a:rPr lang="ru-RU" sz="5600" kern="0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штате компании квалифицированные сотрудники отделов продаж, технические специалисты, сервисные инженеры, специалисты по монтажу, механики по эксплуатации оборудования. </a:t>
            </a:r>
          </a:p>
          <a:p>
            <a:pPr marL="0" indent="0">
              <a:lnSpc>
                <a:spcPct val="107000"/>
              </a:lnSpc>
              <a:spcAft>
                <a:spcPts val="1500"/>
              </a:spcAft>
              <a:buNone/>
            </a:pPr>
            <a:r>
              <a:rPr lang="ru-RU" sz="5600" kern="0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Компания располагает собственным парком арендной техники, что позволяет оперативно доставлять нужное оборудования для наших заказчиков.</a:t>
            </a:r>
            <a:endParaRPr lang="ru-RU" sz="5600" kern="100" dirty="0">
              <a:solidFill>
                <a:schemeClr val="accent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1500"/>
              </a:spcAft>
              <a:buNone/>
            </a:pPr>
            <a:r>
              <a:rPr lang="ru-RU" sz="5600" kern="0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«СтройТех» оказывает целый ряд услуг: гарантийное и послегарантийное обслуживание и ремонт компрессорной техники, аренда компрессорного, дизель-генераторного оборудования, </a:t>
            </a:r>
            <a:r>
              <a:rPr lang="ru-RU" sz="5600" kern="0" dirty="0" err="1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расстворонасосов</a:t>
            </a:r>
            <a:r>
              <a:rPr lang="ru-RU" sz="5600" kern="0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пневмонагнетателей, бетононасосов и осветительных мачт.</a:t>
            </a:r>
            <a:endParaRPr lang="ru-RU" sz="5600" kern="100" dirty="0">
              <a:solidFill>
                <a:schemeClr val="accent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ru-RU" sz="1800" kern="0" dirty="0">
                <a:solidFill>
                  <a:srgbClr val="555555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1500"/>
              </a:spcAft>
              <a:buNone/>
            </a:pPr>
            <a:endParaRPr lang="ru-RU" sz="6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E2F319-124C-BE5E-BD8A-C361460BF2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4</a:t>
            </a:fld>
            <a:endParaRPr lang="ru-RU" noProof="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EB96358-4C9C-C7EB-C65B-04D94A76419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6233" t="732" r="31765" b="-1"/>
          <a:stretch/>
        </p:blipFill>
        <p:spPr>
          <a:xfrm>
            <a:off x="6170179" y="1435100"/>
            <a:ext cx="6021821" cy="5422900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3B40EF7-3381-6D06-80F5-7FAC91E553EA}"/>
              </a:ext>
            </a:extLst>
          </p:cNvPr>
          <p:cNvSpPr txBox="1"/>
          <p:nvPr/>
        </p:nvSpPr>
        <p:spPr>
          <a:xfrm>
            <a:off x="150380" y="690248"/>
            <a:ext cx="6105524" cy="1489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ts val="1500"/>
              </a:spcAft>
              <a:buNone/>
            </a:pPr>
            <a:r>
              <a:rPr lang="ru-RU" sz="2000" kern="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kern="100" dirty="0">
              <a:solidFill>
                <a:schemeClr val="accent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1800" b="1" kern="0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2014 года компания открыла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1800" b="1" kern="0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сервисный центр и отдел продаж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1800" b="1" kern="0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 техники в г. Краснодаре </a:t>
            </a:r>
            <a:endParaRPr lang="ru-RU" sz="1800" kern="100" dirty="0">
              <a:solidFill>
                <a:schemeClr val="accent1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0BF9DA8-B2C4-C8F5-3891-BEC807D7080D}"/>
              </a:ext>
            </a:extLst>
          </p:cNvPr>
          <p:cNvSpPr/>
          <p:nvPr/>
        </p:nvSpPr>
        <p:spPr>
          <a:xfrm>
            <a:off x="11049000" y="276225"/>
            <a:ext cx="838198" cy="59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ST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376126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EE2B1CF-6FB7-8A27-7983-9C64FD2114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6027" y="323850"/>
            <a:ext cx="7368596" cy="608895"/>
          </a:xfrm>
        </p:spPr>
        <p:txBody>
          <a:bodyPr/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 работы с нами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434E48-8FFF-1815-3C27-5AC6A467B32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5</a:t>
            </a:fld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C9ECD85-20C2-08F6-F9FA-179F701CD25A}"/>
              </a:ext>
            </a:extLst>
          </p:cNvPr>
          <p:cNvSpPr/>
          <p:nvPr/>
        </p:nvSpPr>
        <p:spPr>
          <a:xfrm>
            <a:off x="11146971" y="323850"/>
            <a:ext cx="864054" cy="436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ST</a:t>
            </a:r>
            <a:endParaRPr lang="ru-RU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7846A3-A98C-B911-007C-ACBB5AE31117}"/>
              </a:ext>
            </a:extLst>
          </p:cNvPr>
          <p:cNvSpPr txBox="1"/>
          <p:nvPr/>
        </p:nvSpPr>
        <p:spPr>
          <a:xfrm>
            <a:off x="829037" y="1142470"/>
            <a:ext cx="785173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нас широкий ассортимент техники в наличии и под заказ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подход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лизинга у наших партнеров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ВТБ       Газпром      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Carcade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Круглосуточный сервис 24\7 онлайн консультации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Гарантийное и пост гарантийное обслуживание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Выездная и онлайн диагностика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аренды техники на время обслуживания вашей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Различные формы оплаты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Работаем по все территории РФ и СНГ</a:t>
            </a:r>
          </a:p>
          <a:p>
            <a:br>
              <a:rPr lang="ru-RU" dirty="0">
                <a:solidFill>
                  <a:schemeClr val="bg1"/>
                </a:solidFill>
              </a:rPr>
            </a:br>
            <a:br>
              <a:rPr lang="ru-RU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841A6C-1A91-F4E6-60AA-6C162BD26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723" y="4336962"/>
            <a:ext cx="3800475" cy="1914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03188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434E48-8FFF-1815-3C27-5AC6A467B32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6</a:t>
            </a:fld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C9ECD85-20C2-08F6-F9FA-179F701CD25A}"/>
              </a:ext>
            </a:extLst>
          </p:cNvPr>
          <p:cNvSpPr/>
          <p:nvPr/>
        </p:nvSpPr>
        <p:spPr>
          <a:xfrm>
            <a:off x="11146971" y="323850"/>
            <a:ext cx="864054" cy="436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ST</a:t>
            </a:r>
            <a:endParaRPr lang="ru-RU" sz="40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67A3B0E-FED1-D385-83E8-C843875FF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6643687" cy="516731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43306B2-CF0F-FA39-9DB9-5F02620731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93" t="25615" r="4100"/>
          <a:stretch/>
        </p:blipFill>
        <p:spPr>
          <a:xfrm>
            <a:off x="3187816" y="3429000"/>
            <a:ext cx="5145497" cy="31099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5F9DB0-D004-DA9D-1EA3-8A974F7C886E}"/>
              </a:ext>
            </a:extLst>
          </p:cNvPr>
          <p:cNvSpPr txBox="1"/>
          <p:nvPr/>
        </p:nvSpPr>
        <p:spPr>
          <a:xfrm>
            <a:off x="6557317" y="2164185"/>
            <a:ext cx="458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Open Sans" panose="020B0606030504020204" pitchFamily="34" charset="0"/>
              </a:rPr>
              <a:t>Д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вигатель 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Deutz 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соответствует</a:t>
            </a:r>
          </a:p>
          <a:p>
            <a:r>
              <a:rPr lang="ru-RU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ЕВРОПЕЙСКОМУ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 СТАНДАРТУ ВЫБРОСОВ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87E86D-05F9-912F-FC71-9D09E4305E85}"/>
              </a:ext>
            </a:extLst>
          </p:cNvPr>
          <p:cNvSpPr txBox="1"/>
          <p:nvPr/>
        </p:nvSpPr>
        <p:spPr>
          <a:xfrm>
            <a:off x="771525" y="541933"/>
            <a:ext cx="914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Представляем вам обновленный </a:t>
            </a:r>
            <a:r>
              <a:rPr lang="en-US" sz="3600" dirty="0">
                <a:solidFill>
                  <a:schemeClr val="bg1"/>
                </a:solidFill>
              </a:rPr>
              <a:t> Mixman D4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378931-2F40-40E4-22BA-04C11DB5DE8D}"/>
              </a:ext>
            </a:extLst>
          </p:cNvPr>
          <p:cNvSpPr txBox="1"/>
          <p:nvPr/>
        </p:nvSpPr>
        <p:spPr>
          <a:xfrm>
            <a:off x="8481911" y="3518381"/>
            <a:ext cx="34052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Под  капотом  вы найдете</a:t>
            </a:r>
            <a:endParaRPr lang="en-US" sz="1600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r>
              <a:rPr lang="ru-RU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мечту каждой сервисной</a:t>
            </a:r>
            <a:endParaRPr lang="en-US" sz="1600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r>
              <a:rPr lang="ru-RU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компании; все компоненты </a:t>
            </a:r>
            <a:endParaRPr lang="en-US" sz="1600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просты и легкодоступны.</a:t>
            </a:r>
            <a:endParaRPr lang="en-US" sz="1600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r>
              <a:rPr lang="ru-RU" sz="1600" b="0" i="0" dirty="0" err="1">
                <a:solidFill>
                  <a:schemeClr val="bg1"/>
                </a:solidFill>
                <a:effectLst/>
                <a:latin typeface="Ubuntu" panose="020B0604020202020204" pitchFamily="34" charset="0"/>
              </a:rPr>
              <a:t>Cистeмa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Ubuntu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bg1"/>
                </a:solidFill>
                <a:effectLst/>
                <a:latin typeface="Ubuntu" panose="020B0604020202020204" pitchFamily="34" charset="0"/>
              </a:rPr>
              <a:t>охлaждeния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Ubuntu" panose="020B0604020202020204" pitchFamily="34" charset="0"/>
              </a:rPr>
              <a:t> </a:t>
            </a:r>
          </a:p>
          <a:p>
            <a:r>
              <a:rPr lang="ru-RU" sz="1600" b="0" i="0" dirty="0">
                <a:solidFill>
                  <a:schemeClr val="bg1"/>
                </a:solidFill>
                <a:effectLst/>
                <a:latin typeface="Ubuntu" panose="020B0604020202020204" pitchFamily="34" charset="0"/>
              </a:rPr>
              <a:t>обеспечивает регулярную </a:t>
            </a:r>
          </a:p>
          <a:p>
            <a:r>
              <a:rPr lang="ru-RU" sz="1600" b="0" i="0" dirty="0">
                <a:solidFill>
                  <a:schemeClr val="bg1"/>
                </a:solidFill>
                <a:effectLst/>
                <a:latin typeface="Ubuntu" panose="020B0604020202020204" pitchFamily="34" charset="0"/>
              </a:rPr>
              <a:t>стабильную рабочую температуру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64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4E1157D-10CB-CAA9-DAD9-AAAEC32400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39845" y="573089"/>
            <a:ext cx="7368596" cy="608895"/>
          </a:xfrm>
        </p:spPr>
        <p:txBody>
          <a:bodyPr/>
          <a:lstStyle/>
          <a:p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Наши партнеры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E0119A-168B-FD4D-3AC1-06574864C2D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7</a:t>
            </a:fld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C474DC2-A355-EB0D-0D26-CAA67A9CB9FE}"/>
              </a:ext>
            </a:extLst>
          </p:cNvPr>
          <p:cNvSpPr/>
          <p:nvPr/>
        </p:nvSpPr>
        <p:spPr>
          <a:xfrm>
            <a:off x="11146971" y="343949"/>
            <a:ext cx="64795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ST</a:t>
            </a:r>
            <a:endParaRPr lang="ru-RU" sz="36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EE9727-4D66-4DBD-822F-A29B9E078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023" y="2642186"/>
            <a:ext cx="1211134" cy="908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6C0AF9-40D3-A1A7-43BC-005976D4C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29" y="4036643"/>
            <a:ext cx="1799133" cy="9083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BC705A2-498F-B57C-9658-04519A7ED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224" y="4005139"/>
            <a:ext cx="3450743" cy="8954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29BF9A8-EF80-2835-322A-FB7E4FEE4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810" y="2585208"/>
            <a:ext cx="1238654" cy="995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EEEEAD4-FD3C-A2C3-2A73-065106E1B9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2117" y="2633530"/>
            <a:ext cx="1980393" cy="8992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E7EB26E-E753-DBA4-AE7D-A6C71D61EE8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83" t="19661" r="1923" b="19569"/>
          <a:stretch/>
        </p:blipFill>
        <p:spPr>
          <a:xfrm>
            <a:off x="7723393" y="2621611"/>
            <a:ext cx="1899885" cy="8992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CB5E747-EBA0-1A37-03CB-5CB16513EE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9527" y="4064998"/>
            <a:ext cx="3729232" cy="7757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33D7246-A12B-A702-0E1F-CC9BF3E723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84" y="5445086"/>
            <a:ext cx="3318359" cy="9373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0BC3BD0-25B7-835D-C914-C1C325608B2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6155" b="17782"/>
          <a:stretch/>
        </p:blipFill>
        <p:spPr>
          <a:xfrm>
            <a:off x="4500098" y="5411551"/>
            <a:ext cx="2488661" cy="951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70DE614-5FB9-789B-6E43-B12091E409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62258" y="5411551"/>
            <a:ext cx="4359959" cy="931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43AC4D2-0245-4016-62EA-4FD3BBC03E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7794" y="1882945"/>
            <a:ext cx="2994323" cy="342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7F59AB3-355F-C6BB-7BC3-787C0D4CDB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00591" y="1815070"/>
            <a:ext cx="2978588" cy="513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412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6" title="Изображение здания">
            <a:extLst>
              <a:ext uri="{FF2B5EF4-FFF2-40B4-BE49-F238E27FC236}">
                <a16:creationId xmlns:a16="http://schemas.microsoft.com/office/drawing/2014/main" id="{BA026684-ED32-4C82-8EFB-03E9E047EA3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2374" r="12374"/>
          <a:stretch/>
        </p:blipFill>
        <p:spPr/>
      </p:pic>
      <p:sp>
        <p:nvSpPr>
          <p:cNvPr id="15" name="Текст 14">
            <a:extLst>
              <a:ext uri="{FF2B5EF4-FFF2-40B4-BE49-F238E27FC236}">
                <a16:creationId xmlns:a16="http://schemas.microsoft.com/office/drawing/2014/main" id="{7A3FB895-3D21-4707-8EDE-3F825906D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36" y="3196719"/>
            <a:ext cx="2911964" cy="743392"/>
          </a:xfrm>
        </p:spPr>
        <p:txBody>
          <a:bodyPr rtlCol="0">
            <a:normAutofit fontScale="32500" lnSpcReduction="20000"/>
          </a:bodyPr>
          <a:lstStyle/>
          <a:p>
            <a:pPr marL="0" indent="0" rtl="0">
              <a:buNone/>
            </a:pPr>
            <a:r>
              <a:rPr lang="ru-RU" sz="6200" dirty="0"/>
              <a:t>Тел.  </a:t>
            </a:r>
            <a:r>
              <a:rPr lang="en-US" sz="6200" dirty="0"/>
              <a:t>+7(938)510-00-65</a:t>
            </a:r>
            <a:endParaRPr lang="ru-RU" sz="6200" dirty="0"/>
          </a:p>
          <a:p>
            <a:pPr marL="0" indent="0" rtl="0">
              <a:buNone/>
            </a:pPr>
            <a:r>
              <a:rPr lang="ru-RU" sz="6200" dirty="0"/>
              <a:t>Тел.  +7(988)312-22-92</a:t>
            </a:r>
          </a:p>
          <a:p>
            <a:pPr marL="0" indent="0" rtl="0">
              <a:buNone/>
            </a:pPr>
            <a:endParaRPr lang="ru-RU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8B6C5EAB-81FF-4827-A160-22F4363C6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" y="1609573"/>
            <a:ext cx="4200013" cy="726870"/>
          </a:xfrm>
        </p:spPr>
        <p:txBody>
          <a:bodyPr rtlCol="0"/>
          <a:lstStyle/>
          <a:p>
            <a:pPr rtl="0"/>
            <a:r>
              <a:rPr lang="ru-RU" dirty="0"/>
              <a:t>Благодарим </a:t>
            </a:r>
            <a:r>
              <a:rPr lang="ru-RU" b="0" dirty="0"/>
              <a:t>вас</a:t>
            </a: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A0B41C33-430D-4B31-A546-F8564691947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7636" y="3940111"/>
            <a:ext cx="3444875" cy="288925"/>
          </a:xfrm>
          <a:prstGeom prst="rect">
            <a:avLst/>
          </a:prstGeom>
        </p:spPr>
        <p:txBody>
          <a:bodyPr rtlCol="0"/>
          <a:lstStyle/>
          <a:p>
            <a:pPr marL="0" indent="0" rtl="0">
              <a:buNone/>
            </a:pPr>
            <a:r>
              <a:rPr lang="ru-RU" sz="2000" dirty="0"/>
              <a:t>Почта  </a:t>
            </a:r>
            <a:r>
              <a:rPr lang="en-US" sz="2000" dirty="0"/>
              <a:t>info</a:t>
            </a:r>
            <a:r>
              <a:rPr lang="ru-RU" sz="2000" dirty="0"/>
              <a:t>@</a:t>
            </a:r>
            <a:r>
              <a:rPr lang="en-US" sz="2000" dirty="0"/>
              <a:t>stroitex23.ru</a:t>
            </a:r>
            <a:endParaRPr lang="ru-RU" sz="2000" dirty="0"/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E62065D0-127B-4884-9760-D1FFEC38A6F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7636" y="4510370"/>
            <a:ext cx="3444875" cy="288925"/>
          </a:xfrm>
          <a:prstGeom prst="rect">
            <a:avLst/>
          </a:prstGeom>
        </p:spPr>
        <p:txBody>
          <a:bodyPr rtlCol="0"/>
          <a:lstStyle/>
          <a:p>
            <a:pPr marL="0" indent="0" rtl="0">
              <a:buNone/>
            </a:pPr>
            <a:r>
              <a:rPr lang="ru-RU" sz="2000" dirty="0"/>
              <a:t>Сайт</a:t>
            </a:r>
            <a:r>
              <a:rPr lang="en-US" sz="2000" dirty="0"/>
              <a:t> https://stroitex23.ru</a:t>
            </a:r>
            <a:endParaRPr lang="ru-RU" sz="20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5D437D5-59F1-4AC6-958C-090848D502B6}"/>
              </a:ext>
            </a:extLst>
          </p:cNvPr>
          <p:cNvSpPr/>
          <p:nvPr/>
        </p:nvSpPr>
        <p:spPr>
          <a:xfrm>
            <a:off x="11115413" y="318782"/>
            <a:ext cx="771787" cy="478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ST</a:t>
            </a:r>
            <a:endParaRPr lang="ru-RU" sz="4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367ACE-C345-B55E-F171-F4964AE10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796" y="2203291"/>
            <a:ext cx="4313729" cy="217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557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3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493_TF89027928" id="{84CAFB10-2417-4650-A34E-889C627F5DA2}" vid="{4C45BB41-01E1-4A8E-9534-E341FCCDBEF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Темная презентация с шестиугольником</Template>
  <TotalTime>8960</TotalTime>
  <Words>352</Words>
  <Application>Microsoft Office PowerPoint</Application>
  <PresentationFormat>Широкоэкранный</PresentationFormat>
  <Paragraphs>75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Courier New</vt:lpstr>
      <vt:lpstr>Gill Sans SemiBold</vt:lpstr>
      <vt:lpstr>Open Sans</vt:lpstr>
      <vt:lpstr>Times New Roman</vt:lpstr>
      <vt:lpstr>Ubuntu</vt:lpstr>
      <vt:lpstr>Тема Office</vt:lpstr>
      <vt:lpstr>СтройТех</vt:lpstr>
      <vt:lpstr>Презентация PowerPoint</vt:lpstr>
      <vt:lpstr>О нас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вас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СтройТех</dc:title>
  <dc:creator>Майя Таран</dc:creator>
  <cp:lastModifiedBy>Майя Таран</cp:lastModifiedBy>
  <cp:revision>21</cp:revision>
  <dcterms:created xsi:type="dcterms:W3CDTF">2023-04-28T07:27:09Z</dcterms:created>
  <dcterms:modified xsi:type="dcterms:W3CDTF">2023-06-06T09:02:45Z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2018-08-01T18:19:24.2566460Z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